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27" r:id="rId1"/>
  </p:sldMasterIdLst>
  <p:notesMasterIdLst>
    <p:notesMasterId r:id="rId13"/>
  </p:notesMasterIdLst>
  <p:sldIdLst>
    <p:sldId id="256" r:id="rId2"/>
    <p:sldId id="257" r:id="rId3"/>
    <p:sldId id="258" r:id="rId4"/>
    <p:sldId id="263" r:id="rId5"/>
    <p:sldId id="260" r:id="rId6"/>
    <p:sldId id="259" r:id="rId7"/>
    <p:sldId id="264" r:id="rId8"/>
    <p:sldId id="261" r:id="rId9"/>
    <p:sldId id="265" r:id="rId10"/>
    <p:sldId id="266" r:id="rId11"/>
    <p:sldId id="262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83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0DEBA7-26A4-47C2-83C7-96D21F6589F9}" type="datetimeFigureOut">
              <a:rPr lang="en-GB" smtClean="0"/>
              <a:t>12/09/2020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6DB4BF-7796-4B57-8CAC-7D3078282B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4363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6DB4BF-7796-4B57-8CAC-7D3078282B3E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2563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6DB4BF-7796-4B57-8CAC-7D3078282B3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34144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6DB4BF-7796-4B57-8CAC-7D3078282B3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7307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6DB4BF-7796-4B57-8CAC-7D3078282B3E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35392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6DB4BF-7796-4B57-8CAC-7D3078282B3E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36501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6DB4BF-7796-4B57-8CAC-7D3078282B3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20024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6DB4BF-7796-4B57-8CAC-7D3078282B3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05533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8F144-9EA2-43A6-836A-C73261ABB4FA}" type="datetimeFigureOut">
              <a:rPr lang="en-GB" smtClean="0"/>
              <a:t>12/09/2020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723D-D5F8-4511-8195-6A1BC4CE9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47570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8F144-9EA2-43A6-836A-C73261ABB4FA}" type="datetimeFigureOut">
              <a:rPr lang="en-GB" smtClean="0"/>
              <a:t>12/09/2020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723D-D5F8-4511-8195-6A1BC4CE9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65333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8F144-9EA2-43A6-836A-C73261ABB4FA}" type="datetimeFigureOut">
              <a:rPr lang="en-GB" smtClean="0"/>
              <a:t>12/09/2020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723D-D5F8-4511-8195-6A1BC4CE9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12510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8F144-9EA2-43A6-836A-C73261ABB4FA}" type="datetimeFigureOut">
              <a:rPr lang="en-GB" smtClean="0"/>
              <a:t>12/09/2020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723D-D5F8-4511-8195-6A1BC4CE9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40037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8F144-9EA2-43A6-836A-C73261ABB4FA}" type="datetimeFigureOut">
              <a:rPr lang="en-GB" smtClean="0"/>
              <a:t>12/09/2020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723D-D5F8-4511-8195-6A1BC4CE9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39673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8F144-9EA2-43A6-836A-C73261ABB4FA}" type="datetimeFigureOut">
              <a:rPr lang="en-GB" smtClean="0"/>
              <a:t>12/09/2020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723D-D5F8-4511-8195-6A1BC4CE9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88468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8F144-9EA2-43A6-836A-C73261ABB4FA}" type="datetimeFigureOut">
              <a:rPr lang="en-GB" smtClean="0"/>
              <a:t>12/09/2020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723D-D5F8-4511-8195-6A1BC4CE9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0607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8F144-9EA2-43A6-836A-C73261ABB4FA}" type="datetimeFigureOut">
              <a:rPr lang="en-GB" smtClean="0"/>
              <a:t>12/09/2020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723D-D5F8-4511-8195-6A1BC4CE9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57476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723D-D5F8-4511-8195-6A1BC4CE92E5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8F144-9EA2-43A6-836A-C73261ABB4FA}" type="datetimeFigureOut">
              <a:rPr lang="en-GB" smtClean="0"/>
              <a:t>12/09/2020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2588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8F144-9EA2-43A6-836A-C73261ABB4FA}" type="datetimeFigureOut">
              <a:rPr lang="en-GB" smtClean="0"/>
              <a:t>12/09/2020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723D-D5F8-4511-8195-6A1BC4CE9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0473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8F144-9EA2-43A6-836A-C73261ABB4FA}" type="datetimeFigureOut">
              <a:rPr lang="en-GB" smtClean="0"/>
              <a:t>12/09/2020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723D-D5F8-4511-8195-6A1BC4CE92E5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519878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8F144-9EA2-43A6-836A-C73261ABB4FA}" type="datetimeFigureOut">
              <a:rPr lang="en-GB" smtClean="0"/>
              <a:t>12/09/2020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723D-D5F8-4511-8195-6A1BC4CE9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48678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8F144-9EA2-43A6-836A-C73261ABB4FA}" type="datetimeFigureOut">
              <a:rPr lang="en-GB" smtClean="0"/>
              <a:t>12/09/2020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723D-D5F8-4511-8195-6A1BC4CE92E5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713071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8F144-9EA2-43A6-836A-C73261ABB4FA}" type="datetimeFigureOut">
              <a:rPr lang="en-GB" smtClean="0"/>
              <a:t>12/09/2020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723D-D5F8-4511-8195-6A1BC4CE9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03054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8F144-9EA2-43A6-836A-C73261ABB4FA}" type="datetimeFigureOut">
              <a:rPr lang="en-GB" smtClean="0"/>
              <a:t>12/09/2020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723D-D5F8-4511-8195-6A1BC4CE9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6324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8F144-9EA2-43A6-836A-C73261ABB4FA}" type="datetimeFigureOut">
              <a:rPr lang="en-GB" smtClean="0"/>
              <a:t>12/09/2020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723D-D5F8-4511-8195-6A1BC4CE9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42978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98F144-9EA2-43A6-836A-C73261ABB4FA}" type="datetimeFigureOut">
              <a:rPr lang="en-GB" smtClean="0"/>
              <a:t>12/09/2020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390723D-D5F8-4511-8195-6A1BC4CE9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789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8" r:id="rId1"/>
    <p:sldLayoutId id="2147484029" r:id="rId2"/>
    <p:sldLayoutId id="2147484030" r:id="rId3"/>
    <p:sldLayoutId id="2147484031" r:id="rId4"/>
    <p:sldLayoutId id="2147484032" r:id="rId5"/>
    <p:sldLayoutId id="2147484033" r:id="rId6"/>
    <p:sldLayoutId id="2147484034" r:id="rId7"/>
    <p:sldLayoutId id="2147484035" r:id="rId8"/>
    <p:sldLayoutId id="2147484036" r:id="rId9"/>
    <p:sldLayoutId id="2147484037" r:id="rId10"/>
    <p:sldLayoutId id="2147484038" r:id="rId11"/>
    <p:sldLayoutId id="2147484039" r:id="rId12"/>
    <p:sldLayoutId id="2147484040" r:id="rId13"/>
    <p:sldLayoutId id="2147484041" r:id="rId14"/>
    <p:sldLayoutId id="2147484042" r:id="rId15"/>
    <p:sldLayoutId id="214748404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English in Year 2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4614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3" y="609600"/>
            <a:ext cx="9485569" cy="13208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What does the English curriculum consist of?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Reading</a:t>
            </a:r>
          </a:p>
          <a:p>
            <a:r>
              <a:rPr lang="en-GB" sz="4000" dirty="0">
                <a:latin typeface="Comic Sans MS" panose="030F0702030302020204" pitchFamily="66" charset="0"/>
              </a:rPr>
              <a:t>Writing</a:t>
            </a:r>
          </a:p>
          <a:p>
            <a:r>
              <a:rPr lang="en-GB" sz="4000" dirty="0">
                <a:latin typeface="Comic Sans MS" panose="030F0702030302020204" pitchFamily="66" charset="0"/>
              </a:rPr>
              <a:t>Spelling</a:t>
            </a:r>
          </a:p>
          <a:p>
            <a:r>
              <a:rPr lang="en-GB" sz="4000" dirty="0">
                <a:latin typeface="Comic Sans MS" panose="030F0702030302020204" pitchFamily="66" charset="0"/>
              </a:rPr>
              <a:t>Handwriting </a:t>
            </a:r>
          </a:p>
          <a:p>
            <a:r>
              <a:rPr lang="en-GB" sz="4000" dirty="0">
                <a:latin typeface="Comic Sans MS" panose="030F0702030302020204" pitchFamily="66" charset="0"/>
              </a:rPr>
              <a:t>Grammar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509" y="1430382"/>
            <a:ext cx="4570731" cy="296479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5665" y="4714132"/>
            <a:ext cx="1634418" cy="1634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4528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Reading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420360"/>
            <a:ext cx="8596668" cy="5076234"/>
          </a:xfrm>
        </p:spPr>
        <p:txBody>
          <a:bodyPr>
            <a:normAutofit fontScale="92500"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In </a:t>
            </a:r>
            <a:r>
              <a:rPr lang="en-GB" sz="3200" dirty="0" err="1">
                <a:latin typeface="Comic Sans MS" panose="030F0702030302020204" pitchFamily="66" charset="0"/>
              </a:rPr>
              <a:t>Y2</a:t>
            </a:r>
            <a:r>
              <a:rPr lang="en-GB" sz="3200" dirty="0">
                <a:latin typeface="Comic Sans MS" panose="030F0702030302020204" pitchFamily="66" charset="0"/>
              </a:rPr>
              <a:t> the children will be using the sounds and words that they have learnt in </a:t>
            </a:r>
            <a:r>
              <a:rPr lang="en-GB" sz="3200" dirty="0" err="1">
                <a:latin typeface="Comic Sans MS" panose="030F0702030302020204" pitchFamily="66" charset="0"/>
              </a:rPr>
              <a:t>YR</a:t>
            </a:r>
            <a:r>
              <a:rPr lang="en-GB" sz="3200" dirty="0">
                <a:latin typeface="Comic Sans MS" panose="030F0702030302020204" pitchFamily="66" charset="0"/>
              </a:rPr>
              <a:t> and </a:t>
            </a:r>
            <a:r>
              <a:rPr lang="en-GB" sz="3200" dirty="0" err="1">
                <a:latin typeface="Comic Sans MS" panose="030F0702030302020204" pitchFamily="66" charset="0"/>
              </a:rPr>
              <a:t>Y1</a:t>
            </a:r>
            <a:r>
              <a:rPr lang="en-GB" sz="3200" dirty="0">
                <a:latin typeface="Comic Sans MS" panose="030F0702030302020204" pitchFamily="66" charset="0"/>
              </a:rPr>
              <a:t> to read longer and unfamiliar books. 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They will be reading more fluently and relying less on sounding out words. 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They will also be beginning to read with expression. 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Their reading will become more independent and they will be selecting their own books, some of which will be longer.  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4002" y="1270000"/>
            <a:ext cx="1781556" cy="1760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75228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87384" y="87085"/>
            <a:ext cx="9091747" cy="7478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defRPr/>
            </a:pPr>
            <a:r>
              <a:rPr lang="en-GB" sz="2400" b="1" dirty="0">
                <a:solidFill>
                  <a:srgbClr val="00B0F0"/>
                </a:solidFill>
                <a:latin typeface="Comic Sans MS" panose="030F0702030302020204" pitchFamily="66" charset="0"/>
                <a:ea typeface="Calibri"/>
                <a:cs typeface="Times New Roman"/>
              </a:rPr>
              <a:t>Reading </a:t>
            </a:r>
          </a:p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400" dirty="0">
                <a:solidFill>
                  <a:schemeClr val="bg2">
                    <a:lumMod val="50000"/>
                  </a:schemeClr>
                </a:solidFill>
                <a:latin typeface="Comic Sans MS" panose="030F0702030302020204" pitchFamily="66" charset="0"/>
                <a:ea typeface="Calibri"/>
                <a:cs typeface="Times New Roman"/>
              </a:rPr>
              <a:t>Secure at phase 6 phonics. </a:t>
            </a:r>
          </a:p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400" dirty="0">
                <a:solidFill>
                  <a:schemeClr val="bg2">
                    <a:lumMod val="50000"/>
                  </a:schemeClr>
                </a:solidFill>
                <a:latin typeface="Comic Sans MS" panose="030F0702030302020204" pitchFamily="66" charset="0"/>
                <a:ea typeface="Calibri"/>
                <a:cs typeface="Times New Roman"/>
              </a:rPr>
              <a:t>Reads for pleasure and to gather information.</a:t>
            </a:r>
          </a:p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400" dirty="0">
                <a:solidFill>
                  <a:schemeClr val="bg2">
                    <a:lumMod val="50000"/>
                  </a:schemeClr>
                </a:solidFill>
                <a:latin typeface="Comic Sans MS" panose="030F0702030302020204" pitchFamily="66" charset="0"/>
                <a:ea typeface="Calibri"/>
                <a:cs typeface="Times New Roman"/>
              </a:rPr>
              <a:t>Reads ahead to help with fluency and expression. </a:t>
            </a:r>
          </a:p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400" dirty="0">
                <a:solidFill>
                  <a:schemeClr val="bg2">
                    <a:lumMod val="50000"/>
                  </a:schemeClr>
                </a:solidFill>
                <a:latin typeface="Comic Sans MS" panose="030F0702030302020204" pitchFamily="66" charset="0"/>
                <a:ea typeface="Calibri"/>
                <a:cs typeface="Times New Roman"/>
              </a:rPr>
              <a:t>Comments on plat, setting and characters in familiar and unfamiliar stories. </a:t>
            </a:r>
          </a:p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400" dirty="0">
                <a:solidFill>
                  <a:schemeClr val="bg2">
                    <a:lumMod val="50000"/>
                  </a:schemeClr>
                </a:solidFill>
                <a:latin typeface="Comic Sans MS" panose="030F0702030302020204" pitchFamily="66" charset="0"/>
                <a:ea typeface="Calibri"/>
                <a:cs typeface="Times New Roman"/>
              </a:rPr>
              <a:t>Recounts main themes and events. </a:t>
            </a:r>
          </a:p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400" dirty="0">
                <a:solidFill>
                  <a:schemeClr val="bg2">
                    <a:lumMod val="50000"/>
                  </a:schemeClr>
                </a:solidFill>
                <a:latin typeface="Comic Sans MS" panose="030F0702030302020204" pitchFamily="66" charset="0"/>
                <a:ea typeface="Calibri"/>
                <a:cs typeface="Times New Roman"/>
              </a:rPr>
              <a:t>Comments on structure of the text. </a:t>
            </a:r>
          </a:p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400" dirty="0">
                <a:solidFill>
                  <a:schemeClr val="bg2">
                    <a:lumMod val="50000"/>
                  </a:schemeClr>
                </a:solidFill>
                <a:latin typeface="Comic Sans MS" panose="030F0702030302020204" pitchFamily="66" charset="0"/>
                <a:ea typeface="Calibri"/>
                <a:cs typeface="Times New Roman"/>
              </a:rPr>
              <a:t>Use commas, question marks and exclamation marks to vary expression. </a:t>
            </a:r>
          </a:p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400" dirty="0">
                <a:solidFill>
                  <a:schemeClr val="bg2">
                    <a:lumMod val="50000"/>
                  </a:schemeClr>
                </a:solidFill>
                <a:latin typeface="Comic Sans MS" panose="030F0702030302020204" pitchFamily="66" charset="0"/>
                <a:ea typeface="Calibri"/>
                <a:cs typeface="Times New Roman"/>
              </a:rPr>
              <a:t>Reads aloud with expression and intonation. </a:t>
            </a:r>
          </a:p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400" dirty="0">
                <a:solidFill>
                  <a:schemeClr val="bg2">
                    <a:lumMod val="50000"/>
                  </a:schemeClr>
                </a:solidFill>
                <a:latin typeface="Comic Sans MS" panose="030F0702030302020204" pitchFamily="66" charset="0"/>
                <a:ea typeface="Calibri"/>
                <a:cs typeface="Times New Roman"/>
              </a:rPr>
              <a:t>Recognise</a:t>
            </a:r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r>
              <a:rPr lang="en-GB" sz="2400" dirty="0">
                <a:solidFill>
                  <a:schemeClr val="bg2">
                    <a:lumMod val="50000"/>
                  </a:schemeClr>
                </a:solidFill>
                <a:latin typeface="Comic Sans MS" panose="030F0702030302020204" pitchFamily="66" charset="0"/>
                <a:ea typeface="Calibri"/>
                <a:cs typeface="Times New Roman"/>
              </a:rPr>
              <a:t>Speech marks</a:t>
            </a:r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r>
              <a:rPr lang="en-GB" sz="2400" dirty="0">
                <a:solidFill>
                  <a:schemeClr val="bg2">
                    <a:lumMod val="50000"/>
                  </a:schemeClr>
                </a:solidFill>
                <a:latin typeface="Comic Sans MS" panose="030F0702030302020204" pitchFamily="66" charset="0"/>
                <a:ea typeface="Calibri"/>
                <a:cs typeface="Times New Roman"/>
              </a:rPr>
              <a:t>Contractions e.g. I’m, it’s, he’s etc. 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400" dirty="0">
                <a:solidFill>
                  <a:schemeClr val="bg2">
                    <a:lumMod val="50000"/>
                  </a:schemeClr>
                </a:solidFill>
                <a:latin typeface="Comic Sans MS" panose="030F0702030302020204" pitchFamily="66" charset="0"/>
                <a:ea typeface="Calibri"/>
                <a:cs typeface="Times New Roman"/>
              </a:rPr>
              <a:t>Identify past/present tense.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400" dirty="0">
                <a:solidFill>
                  <a:schemeClr val="bg2">
                    <a:lumMod val="50000"/>
                  </a:schemeClr>
                </a:solidFill>
                <a:latin typeface="Comic Sans MS" panose="030F0702030302020204" pitchFamily="66" charset="0"/>
                <a:ea typeface="Calibri"/>
                <a:cs typeface="Times New Roman"/>
              </a:rPr>
              <a:t>Use content and index to locate information. 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400" dirty="0">
                <a:solidFill>
                  <a:schemeClr val="bg2">
                    <a:lumMod val="50000"/>
                  </a:schemeClr>
                </a:solidFill>
                <a:latin typeface="Comic Sans MS" panose="030F0702030302020204" pitchFamily="66" charset="0"/>
                <a:ea typeface="Calibri"/>
                <a:cs typeface="Times New Roman"/>
              </a:rPr>
              <a:t>Choose a wide range of books independently and give reasons for their choices. </a:t>
            </a:r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  <a:ea typeface="Calibri"/>
              <a:cs typeface="Times New Roman"/>
            </a:endParaRPr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endParaRPr lang="en-GB" sz="2400" dirty="0">
              <a:solidFill>
                <a:schemeClr val="bg2">
                  <a:lumMod val="50000"/>
                </a:schemeClr>
              </a:solidFill>
              <a:latin typeface="Comic Sans MS" panose="030F0702030302020204" pitchFamily="66" charset="0"/>
              <a:ea typeface="Calibri"/>
              <a:cs typeface="Times New Roman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1659" y="881234"/>
            <a:ext cx="1781556" cy="1760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94198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How you can help at home - reading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8957" y="1463903"/>
            <a:ext cx="8596668" cy="3880773"/>
          </a:xfrm>
        </p:spPr>
        <p:txBody>
          <a:bodyPr>
            <a:no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Read </a:t>
            </a:r>
            <a:r>
              <a:rPr lang="en-GB" sz="2400" b="1" i="1" dirty="0">
                <a:solidFill>
                  <a:srgbClr val="00B0F0"/>
                </a:solidFill>
                <a:latin typeface="Comic Sans MS" panose="030F0702030302020204" pitchFamily="66" charset="0"/>
              </a:rPr>
              <a:t>with</a:t>
            </a:r>
            <a:r>
              <a:rPr lang="en-GB" sz="2400" dirty="0">
                <a:latin typeface="Comic Sans MS" panose="030F0702030302020204" pitchFamily="66" charset="0"/>
              </a:rPr>
              <a:t> your child 5 times a week at home and ask questions about the books your child is reading. Please write in the reading diary so that we know your child has read to you.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Talk about the characters, the setting and get them to predict what might happen next.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Ask questions about the words /phrases used by the author.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Make links between books of the same theme and the same author. Similarities? Differences?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Read </a:t>
            </a:r>
            <a:r>
              <a:rPr lang="en-GB" sz="2400" b="1" i="1" dirty="0">
                <a:solidFill>
                  <a:srgbClr val="00B0F0"/>
                </a:solidFill>
                <a:latin typeface="Comic Sans MS" panose="030F0702030302020204" pitchFamily="66" charset="0"/>
              </a:rPr>
              <a:t>to</a:t>
            </a:r>
            <a:r>
              <a:rPr lang="en-GB" sz="2400" dirty="0">
                <a:latin typeface="Comic Sans MS" panose="030F0702030302020204" pitchFamily="66" charset="0"/>
              </a:rPr>
              <a:t> your child as much as you can.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Let your child see you reading (and enjoying it!)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4184" y="0"/>
            <a:ext cx="1297241" cy="1281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93392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Writing</a:t>
            </a:r>
            <a:r>
              <a:rPr lang="en-GB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160589"/>
            <a:ext cx="8596668" cy="4369520"/>
          </a:xfrm>
        </p:spPr>
        <p:txBody>
          <a:bodyPr>
            <a:normAutofit fontScale="77500" lnSpcReduction="20000"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The children will follow a ‘learning journey’ which maps out the activities in a unit of work during their English lessons in both Y1 and Y2. These units usually last 2-3 weeks. 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The children are expected to work with increasing independence, using a variety of resources to support them. Resources include working walls, word cards and  spelling books.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They will be expected to work more quickly and write for extended periods in </a:t>
            </a:r>
            <a:r>
              <a:rPr lang="en-GB" sz="3200" dirty="0" err="1">
                <a:latin typeface="Comic Sans MS" panose="030F0702030302020204" pitchFamily="66" charset="0"/>
              </a:rPr>
              <a:t>Y2</a:t>
            </a:r>
            <a:r>
              <a:rPr lang="en-GB" sz="3200" dirty="0">
                <a:latin typeface="Comic Sans MS" panose="030F0702030302020204" pitchFamily="66" charset="0"/>
              </a:rPr>
              <a:t>. 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Their work will become more accurate and will use a wider vocabulary and more ambitious word choices. </a:t>
            </a:r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9062" y="126101"/>
            <a:ext cx="1815897" cy="1919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2045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8293" y="96916"/>
            <a:ext cx="8815823" cy="6658725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sz="2400" b="1" dirty="0">
                <a:solidFill>
                  <a:srgbClr val="00B0F0"/>
                </a:solidFill>
                <a:latin typeface="Comic Sans MS" panose="030F0702030302020204" pitchFamily="66" charset="0"/>
                <a:ea typeface="Calibri"/>
                <a:cs typeface="Times New Roman"/>
              </a:rPr>
              <a:t>Writing</a:t>
            </a:r>
            <a:endParaRPr lang="en-GB" sz="2400" b="1" dirty="0">
              <a:solidFill>
                <a:schemeClr val="bg2">
                  <a:lumMod val="50000"/>
                </a:schemeClr>
              </a:solidFill>
              <a:latin typeface="Comic Sans MS" panose="030F0702030302020204" pitchFamily="66" charset="0"/>
              <a:ea typeface="Calibri"/>
              <a:cs typeface="Times New Roman"/>
            </a:endParaRPr>
          </a:p>
          <a:p>
            <a:pPr defTabSz="914400">
              <a:buFont typeface="Arial" panose="020B0604020202020204" pitchFamily="34" charset="0"/>
              <a:buChar char="•"/>
              <a:defRPr/>
            </a:pPr>
            <a:r>
              <a:rPr lang="en-GB" sz="2600" dirty="0">
                <a:solidFill>
                  <a:schemeClr val="bg2">
                    <a:lumMod val="50000"/>
                  </a:schemeClr>
                </a:solidFill>
                <a:latin typeface="Comic Sans MS" panose="030F0702030302020204" pitchFamily="66" charset="0"/>
                <a:ea typeface="Calibri"/>
                <a:cs typeface="Times New Roman"/>
              </a:rPr>
              <a:t>Write different kinds of sentence: statement, question, exclamation, command.</a:t>
            </a:r>
          </a:p>
          <a:p>
            <a:pPr defTabSz="914400">
              <a:buFont typeface="Arial" panose="020B0604020202020204" pitchFamily="34" charset="0"/>
              <a:buChar char="•"/>
              <a:defRPr/>
            </a:pPr>
            <a:r>
              <a:rPr lang="en-GB" sz="2600" dirty="0">
                <a:solidFill>
                  <a:schemeClr val="bg2">
                    <a:lumMod val="50000"/>
                  </a:schemeClr>
                </a:solidFill>
                <a:latin typeface="Comic Sans MS" panose="030F0702030302020204" pitchFamily="66" charset="0"/>
                <a:ea typeface="Calibri"/>
                <a:cs typeface="Times New Roman"/>
              </a:rPr>
              <a:t>Use expanded noun phrases to add description and specification. </a:t>
            </a:r>
          </a:p>
          <a:p>
            <a:pPr defTabSz="914400">
              <a:buFont typeface="Arial" panose="020B0604020202020204" pitchFamily="34" charset="0"/>
              <a:buChar char="•"/>
              <a:defRPr/>
            </a:pPr>
            <a:r>
              <a:rPr lang="en-GB" sz="2600" dirty="0">
                <a:solidFill>
                  <a:schemeClr val="bg2">
                    <a:lumMod val="50000"/>
                  </a:schemeClr>
                </a:solidFill>
                <a:latin typeface="Comic Sans MS" panose="030F0702030302020204" pitchFamily="66" charset="0"/>
                <a:ea typeface="Calibri"/>
                <a:cs typeface="Times New Roman"/>
              </a:rPr>
              <a:t>Write using subordination (when, if, but, because). </a:t>
            </a:r>
          </a:p>
          <a:p>
            <a:pPr defTabSz="914400">
              <a:buFont typeface="Arial" panose="020B0604020202020204" pitchFamily="34" charset="0"/>
              <a:buChar char="•"/>
              <a:defRPr/>
            </a:pPr>
            <a:r>
              <a:rPr lang="en-GB" sz="2600" dirty="0">
                <a:solidFill>
                  <a:schemeClr val="bg2">
                    <a:lumMod val="50000"/>
                  </a:schemeClr>
                </a:solidFill>
                <a:latin typeface="Comic Sans MS" panose="030F0702030302020204" pitchFamily="66" charset="0"/>
                <a:ea typeface="Calibri"/>
                <a:cs typeface="Times New Roman"/>
              </a:rPr>
              <a:t>Correct and consistent use of present tense &amp; past tense.</a:t>
            </a:r>
          </a:p>
          <a:p>
            <a:pPr defTabSz="914400">
              <a:buFont typeface="Arial" panose="020B0604020202020204" pitchFamily="34" charset="0"/>
              <a:buChar char="•"/>
              <a:defRPr/>
            </a:pPr>
            <a:r>
              <a:rPr lang="en-GB" sz="2600" dirty="0">
                <a:solidFill>
                  <a:schemeClr val="bg2">
                    <a:lumMod val="50000"/>
                  </a:schemeClr>
                </a:solidFill>
                <a:latin typeface="Comic Sans MS" panose="030F0702030302020204" pitchFamily="66" charset="0"/>
                <a:ea typeface="Calibri"/>
                <a:cs typeface="Times New Roman"/>
              </a:rPr>
              <a:t>Correct use of verb tenses. </a:t>
            </a:r>
          </a:p>
          <a:p>
            <a:pPr defTabSz="914400">
              <a:buFont typeface="Arial" panose="020B0604020202020204" pitchFamily="34" charset="0"/>
              <a:buChar char="•"/>
              <a:defRPr/>
            </a:pPr>
            <a:r>
              <a:rPr lang="en-GB" sz="2600" dirty="0">
                <a:solidFill>
                  <a:schemeClr val="bg2">
                    <a:lumMod val="50000"/>
                  </a:schemeClr>
                </a:solidFill>
                <a:latin typeface="Comic Sans MS" panose="030F0702030302020204" pitchFamily="66" charset="0"/>
                <a:ea typeface="Calibri"/>
                <a:cs typeface="Times New Roman"/>
              </a:rPr>
              <a:t>Correct &amp; consistent use of:</a:t>
            </a:r>
          </a:p>
          <a:p>
            <a:pPr lvl="2" defTabSz="914400">
              <a:buFont typeface="Arial" panose="020B0604020202020204" pitchFamily="34" charset="0"/>
              <a:buChar char="•"/>
              <a:defRPr/>
            </a:pPr>
            <a:r>
              <a:rPr lang="en-GB" sz="2300" dirty="0">
                <a:solidFill>
                  <a:schemeClr val="bg2">
                    <a:lumMod val="50000"/>
                  </a:schemeClr>
                </a:solidFill>
                <a:latin typeface="Comic Sans MS" panose="030F0702030302020204" pitchFamily="66" charset="0"/>
                <a:ea typeface="Calibri"/>
                <a:cs typeface="Times New Roman"/>
              </a:rPr>
              <a:t>Finger spaces</a:t>
            </a:r>
          </a:p>
          <a:p>
            <a:pPr lvl="2" defTabSz="914400">
              <a:buFont typeface="Arial" panose="020B0604020202020204" pitchFamily="34" charset="0"/>
              <a:buChar char="•"/>
              <a:defRPr/>
            </a:pPr>
            <a:r>
              <a:rPr lang="en-GB" sz="2300" dirty="0">
                <a:solidFill>
                  <a:schemeClr val="bg2">
                    <a:lumMod val="50000"/>
                  </a:schemeClr>
                </a:solidFill>
                <a:latin typeface="Comic Sans MS" panose="030F0702030302020204" pitchFamily="66" charset="0"/>
                <a:ea typeface="Calibri"/>
                <a:cs typeface="Times New Roman"/>
              </a:rPr>
              <a:t>Capital letters</a:t>
            </a:r>
          </a:p>
          <a:p>
            <a:pPr lvl="2" defTabSz="914400">
              <a:buFont typeface="Arial" panose="020B0604020202020204" pitchFamily="34" charset="0"/>
              <a:buChar char="•"/>
              <a:defRPr/>
            </a:pPr>
            <a:r>
              <a:rPr lang="en-GB" sz="2300" dirty="0">
                <a:solidFill>
                  <a:schemeClr val="bg2">
                    <a:lumMod val="50000"/>
                  </a:schemeClr>
                </a:solidFill>
                <a:latin typeface="Comic Sans MS" panose="030F0702030302020204" pitchFamily="66" charset="0"/>
                <a:ea typeface="Calibri"/>
                <a:cs typeface="Times New Roman"/>
              </a:rPr>
              <a:t>Full stops</a:t>
            </a:r>
          </a:p>
          <a:p>
            <a:pPr lvl="2" defTabSz="914400">
              <a:buFont typeface="Arial" panose="020B0604020202020204" pitchFamily="34" charset="0"/>
              <a:buChar char="•"/>
              <a:defRPr/>
            </a:pPr>
            <a:r>
              <a:rPr lang="en-GB" sz="2300" dirty="0">
                <a:solidFill>
                  <a:schemeClr val="bg2">
                    <a:lumMod val="50000"/>
                  </a:schemeClr>
                </a:solidFill>
                <a:latin typeface="Comic Sans MS" panose="030F0702030302020204" pitchFamily="66" charset="0"/>
                <a:ea typeface="Calibri"/>
                <a:cs typeface="Times New Roman"/>
              </a:rPr>
              <a:t>Question marks</a:t>
            </a:r>
          </a:p>
          <a:p>
            <a:pPr lvl="2" defTabSz="914400">
              <a:buFont typeface="Arial" panose="020B0604020202020204" pitchFamily="34" charset="0"/>
              <a:buChar char="•"/>
              <a:defRPr/>
            </a:pPr>
            <a:r>
              <a:rPr lang="en-GB" sz="2300" dirty="0">
                <a:solidFill>
                  <a:schemeClr val="bg2">
                    <a:lumMod val="50000"/>
                  </a:schemeClr>
                </a:solidFill>
                <a:latin typeface="Comic Sans MS" panose="030F0702030302020204" pitchFamily="66" charset="0"/>
                <a:ea typeface="Calibri"/>
                <a:cs typeface="Times New Roman"/>
              </a:rPr>
              <a:t>Exclamation marks</a:t>
            </a:r>
          </a:p>
          <a:p>
            <a:pPr lvl="2" defTabSz="914400">
              <a:buFont typeface="Arial" panose="020B0604020202020204" pitchFamily="34" charset="0"/>
              <a:buChar char="•"/>
              <a:defRPr/>
            </a:pPr>
            <a:r>
              <a:rPr lang="en-GB" sz="2300" dirty="0">
                <a:solidFill>
                  <a:schemeClr val="bg2">
                    <a:lumMod val="50000"/>
                  </a:schemeClr>
                </a:solidFill>
                <a:latin typeface="Comic Sans MS" panose="030F0702030302020204" pitchFamily="66" charset="0"/>
                <a:ea typeface="Calibri"/>
                <a:cs typeface="Times New Roman"/>
              </a:rPr>
              <a:t>Commas in a list</a:t>
            </a:r>
          </a:p>
          <a:p>
            <a:pPr lvl="2" defTabSz="914400">
              <a:buFont typeface="Arial" panose="020B0604020202020204" pitchFamily="34" charset="0"/>
              <a:buChar char="•"/>
              <a:defRPr/>
            </a:pPr>
            <a:r>
              <a:rPr lang="en-GB" sz="2300" dirty="0">
                <a:solidFill>
                  <a:schemeClr val="bg2">
                    <a:lumMod val="50000"/>
                  </a:schemeClr>
                </a:solidFill>
                <a:latin typeface="Comic Sans MS" panose="030F0702030302020204" pitchFamily="66" charset="0"/>
                <a:ea typeface="Calibri"/>
                <a:cs typeface="Times New Roman"/>
              </a:rPr>
              <a:t>Apostrophe (omission)</a:t>
            </a:r>
          </a:p>
          <a:p>
            <a:pPr lvl="2" defTabSz="914400">
              <a:buFont typeface="Arial" panose="020B0604020202020204" pitchFamily="34" charset="0"/>
              <a:buChar char="•"/>
              <a:defRPr/>
            </a:pPr>
            <a:r>
              <a:rPr lang="en-GB" sz="2300" dirty="0">
                <a:solidFill>
                  <a:schemeClr val="bg2">
                    <a:lumMod val="50000"/>
                  </a:schemeClr>
                </a:solidFill>
                <a:latin typeface="Comic Sans MS" panose="030F0702030302020204" pitchFamily="66" charset="0"/>
                <a:ea typeface="Calibri"/>
                <a:cs typeface="Times New Roman"/>
              </a:rPr>
              <a:t>Introduction of speech marks</a:t>
            </a:r>
          </a:p>
          <a:p>
            <a:pPr defTabSz="914400">
              <a:buFont typeface="Arial" panose="020B0604020202020204" pitchFamily="34" charset="0"/>
              <a:buChar char="•"/>
              <a:defRPr/>
            </a:pPr>
            <a:r>
              <a:rPr lang="en-GB" sz="2600" dirty="0">
                <a:solidFill>
                  <a:schemeClr val="bg2">
                    <a:lumMod val="50000"/>
                  </a:schemeClr>
                </a:solidFill>
                <a:latin typeface="Comic Sans MS" panose="030F0702030302020204" pitchFamily="66" charset="0"/>
                <a:ea typeface="Calibri"/>
                <a:cs typeface="Times New Roman"/>
              </a:rPr>
              <a:t>Write under headings. </a:t>
            </a:r>
          </a:p>
          <a:p>
            <a:pPr defTabSz="914400">
              <a:buFont typeface="Arial" panose="020B0604020202020204" pitchFamily="34" charset="0"/>
              <a:buChar char="•"/>
              <a:defRPr/>
            </a:pPr>
            <a:r>
              <a:rPr lang="en-GB" sz="2600" dirty="0">
                <a:solidFill>
                  <a:schemeClr val="bg2">
                    <a:lumMod val="50000"/>
                  </a:schemeClr>
                </a:solidFill>
                <a:latin typeface="Comic Sans MS" panose="030F0702030302020204" pitchFamily="66" charset="0"/>
                <a:ea typeface="Calibri"/>
                <a:cs typeface="Times New Roman"/>
              </a:rPr>
              <a:t>Evidence of diagonal and horizontal strokes to join handwriting. </a:t>
            </a:r>
          </a:p>
          <a:p>
            <a:pPr defTabSz="914400">
              <a:buFont typeface="Arial" panose="020B0604020202020204" pitchFamily="34" charset="0"/>
              <a:buChar char="•"/>
              <a:defRPr/>
            </a:pPr>
            <a:r>
              <a:rPr lang="en-GB" sz="2600" dirty="0">
                <a:solidFill>
                  <a:schemeClr val="bg2">
                    <a:lumMod val="50000"/>
                  </a:schemeClr>
                </a:solidFill>
                <a:latin typeface="Comic Sans MS" panose="030F0702030302020204" pitchFamily="66" charset="0"/>
                <a:ea typeface="Calibri"/>
                <a:cs typeface="Times New Roman"/>
              </a:rPr>
              <a:t>Spell all high frequency words correctly. </a:t>
            </a:r>
          </a:p>
          <a:p>
            <a:pPr defTabSz="914400">
              <a:buFont typeface="Arial" panose="020B0604020202020204" pitchFamily="34" charset="0"/>
              <a:buChar char="•"/>
              <a:defRPr/>
            </a:pPr>
            <a:r>
              <a:rPr lang="en-GB" sz="2600" dirty="0">
                <a:solidFill>
                  <a:schemeClr val="bg2">
                    <a:lumMod val="50000"/>
                  </a:schemeClr>
                </a:solidFill>
                <a:latin typeface="Comic Sans MS" panose="030F0702030302020204" pitchFamily="66" charset="0"/>
                <a:ea typeface="Calibri"/>
                <a:cs typeface="Times New Roman"/>
              </a:rPr>
              <a:t>Accurately spell other words, using phonics and knowledge of root words. </a:t>
            </a:r>
          </a:p>
          <a:p>
            <a:pPr defTabSz="914400">
              <a:buFont typeface="Arial" panose="020B0604020202020204" pitchFamily="34" charset="0"/>
              <a:buChar char="•"/>
              <a:defRPr/>
            </a:pPr>
            <a:endParaRPr lang="en-GB" sz="2400" dirty="0">
              <a:solidFill>
                <a:schemeClr val="bg2">
                  <a:lumMod val="50000"/>
                </a:schemeClr>
              </a:solidFill>
              <a:latin typeface="Comic Sans MS" panose="030F0702030302020204" pitchFamily="66" charset="0"/>
              <a:ea typeface="Calibri"/>
              <a:cs typeface="Times New Roman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4116" y="213444"/>
            <a:ext cx="1815897" cy="1919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403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Spellings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3" y="2160589"/>
            <a:ext cx="8788883" cy="3880773"/>
          </a:xfrm>
        </p:spPr>
        <p:txBody>
          <a:bodyPr>
            <a:normAutofit lnSpcReduction="10000"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Weekly spellings continue to come home on  Thursday to be tested the following Wednesday. This will start later in the term.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There is a list of ‘common exception words’ for Year 2. These are a list of words that the children need to be able to spell by the end of Year 2. </a:t>
            </a:r>
          </a:p>
          <a:p>
            <a:pPr marL="0" indent="0"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7804" y="193041"/>
            <a:ext cx="2096198" cy="1852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7273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Handwriting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5414" y="1577115"/>
            <a:ext cx="8596668" cy="4275045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We follow a handwriting scheme where the children print the letters. </a:t>
            </a:r>
            <a:r>
              <a:rPr lang="en-GB" sz="3200" b="1" u="sng" dirty="0">
                <a:latin typeface="Comic Sans MS" panose="030F0702030302020204" pitchFamily="66" charset="0"/>
              </a:rPr>
              <a:t>No</a:t>
            </a:r>
            <a:r>
              <a:rPr lang="en-GB" sz="3200" dirty="0">
                <a:latin typeface="Comic Sans MS" panose="030F0702030302020204" pitchFamily="66" charset="0"/>
              </a:rPr>
              <a:t> cursive letters with lead ins and outs. 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We have specific handwriting sessions where correct letter formation is taught.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They will begin to join their letters in Year 2. </a:t>
            </a:r>
          </a:p>
          <a:p>
            <a:pPr marL="0" indent="0">
              <a:buNone/>
            </a:pP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4758" y="-103051"/>
            <a:ext cx="2883865" cy="1999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0210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How you can help at home - handwriting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695223"/>
            <a:ext cx="8596668" cy="3880773"/>
          </a:xfrm>
        </p:spPr>
        <p:txBody>
          <a:bodyPr>
            <a:no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Playdough – rolling, squeezing, stretching etc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Bead threading – making pasta necklaces / bracelets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Cutting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Drawing and colouring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Practising letter formation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Opportunities for writing e.g. invitations, birthday/Christmas cards, letters to friends and family, diaries of what they did at the weekend, etc.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4002" y="4349266"/>
            <a:ext cx="2763800" cy="20728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0100" y="-214387"/>
            <a:ext cx="1565802" cy="1085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25935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Grammar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8293" y="1426989"/>
            <a:ext cx="10043437" cy="3880773"/>
          </a:xfrm>
        </p:spPr>
        <p:txBody>
          <a:bodyPr>
            <a:noAutofit/>
          </a:bodyPr>
          <a:lstStyle/>
          <a:p>
            <a:r>
              <a:rPr lang="en-GB" sz="2600" dirty="0">
                <a:latin typeface="Comic Sans MS" panose="030F0702030302020204" pitchFamily="66" charset="0"/>
              </a:rPr>
              <a:t>Grammar is the system of a language. It can also be described as the ‘rules’ of a language.</a:t>
            </a:r>
          </a:p>
          <a:p>
            <a:r>
              <a:rPr lang="en-GB" sz="2600" dirty="0">
                <a:latin typeface="Comic Sans MS" panose="030F0702030302020204" pitchFamily="66" charset="0"/>
              </a:rPr>
              <a:t>In Year 2 it builds on what has been taught in Year 1 and is about knowing what part of speech specific words are:</a:t>
            </a:r>
          </a:p>
          <a:p>
            <a:r>
              <a:rPr lang="en-GB" sz="2600" b="1" dirty="0">
                <a:solidFill>
                  <a:srgbClr val="00B0F0"/>
                </a:solidFill>
                <a:latin typeface="Comic Sans MS" panose="030F0702030302020204" pitchFamily="66" charset="0"/>
              </a:rPr>
              <a:t>Adverbs</a:t>
            </a:r>
            <a:r>
              <a:rPr lang="en-GB" sz="2600" dirty="0">
                <a:latin typeface="Comic Sans MS" panose="030F0702030302020204" pitchFamily="66" charset="0"/>
              </a:rPr>
              <a:t> – these describe how or when an adjective is done e.g. </a:t>
            </a:r>
            <a:r>
              <a:rPr lang="en-GB" sz="2600" dirty="0">
                <a:solidFill>
                  <a:srgbClr val="00B0F0"/>
                </a:solidFill>
                <a:latin typeface="Comic Sans MS" panose="030F0702030302020204" pitchFamily="66" charset="0"/>
              </a:rPr>
              <a:t>yesterday</a:t>
            </a:r>
            <a:r>
              <a:rPr lang="en-GB" sz="2600" dirty="0">
                <a:latin typeface="Comic Sans MS" panose="030F0702030302020204" pitchFamily="66" charset="0"/>
              </a:rPr>
              <a:t> we went swimming, spoke </a:t>
            </a:r>
            <a:r>
              <a:rPr lang="en-GB" sz="2600" dirty="0">
                <a:solidFill>
                  <a:srgbClr val="00B0F0"/>
                </a:solidFill>
                <a:latin typeface="Comic Sans MS" panose="030F0702030302020204" pitchFamily="66" charset="0"/>
              </a:rPr>
              <a:t>quietly</a:t>
            </a:r>
            <a:r>
              <a:rPr lang="en-GB" sz="2600" dirty="0">
                <a:latin typeface="Comic Sans MS" panose="030F0702030302020204" pitchFamily="66" charset="0"/>
              </a:rPr>
              <a:t> or </a:t>
            </a:r>
            <a:r>
              <a:rPr lang="en-GB" sz="2600" dirty="0">
                <a:solidFill>
                  <a:srgbClr val="00B0F0"/>
                </a:solidFill>
                <a:latin typeface="Comic Sans MS" panose="030F0702030302020204" pitchFamily="66" charset="0"/>
              </a:rPr>
              <a:t>quickly</a:t>
            </a:r>
            <a:r>
              <a:rPr lang="en-GB" sz="2600" dirty="0">
                <a:latin typeface="Comic Sans MS" panose="030F0702030302020204" pitchFamily="66" charset="0"/>
              </a:rPr>
              <a:t> ran</a:t>
            </a:r>
          </a:p>
          <a:p>
            <a:r>
              <a:rPr lang="en-GB" sz="2600" b="1" dirty="0">
                <a:solidFill>
                  <a:srgbClr val="00B0F0"/>
                </a:solidFill>
                <a:latin typeface="Comic Sans MS" panose="030F0702030302020204" pitchFamily="66" charset="0"/>
              </a:rPr>
              <a:t>Coordinating conjunctions</a:t>
            </a:r>
            <a:r>
              <a:rPr lang="en-GB" sz="2600" dirty="0">
                <a:solidFill>
                  <a:srgbClr val="00B0F0"/>
                </a:solidFill>
                <a:latin typeface="Comic Sans MS" panose="030F0702030302020204" pitchFamily="66" charset="0"/>
              </a:rPr>
              <a:t> </a:t>
            </a:r>
            <a:r>
              <a:rPr lang="en-GB" sz="2600" dirty="0">
                <a:solidFill>
                  <a:schemeClr val="tx1"/>
                </a:solidFill>
                <a:latin typeface="Comic Sans MS" panose="030F0702030302020204" pitchFamily="66" charset="0"/>
              </a:rPr>
              <a:t>–</a:t>
            </a:r>
            <a:r>
              <a:rPr lang="en-GB" sz="2600" dirty="0">
                <a:solidFill>
                  <a:srgbClr val="00B0F0"/>
                </a:solidFill>
                <a:latin typeface="Comic Sans MS" panose="030F0702030302020204" pitchFamily="66" charset="0"/>
              </a:rPr>
              <a:t> </a:t>
            </a:r>
            <a:r>
              <a:rPr lang="en-GB" sz="2600" dirty="0">
                <a:latin typeface="Comic Sans MS" panose="030F0702030302020204" pitchFamily="66" charset="0"/>
              </a:rPr>
              <a:t>joins words or phrases e.g. </a:t>
            </a:r>
            <a:r>
              <a:rPr lang="en-GB" sz="2600" dirty="0">
                <a:solidFill>
                  <a:srgbClr val="00B0F0"/>
                </a:solidFill>
                <a:latin typeface="Comic Sans MS" panose="030F0702030302020204" pitchFamily="66" charset="0"/>
              </a:rPr>
              <a:t>for, and, nor, but, or, yet, so</a:t>
            </a:r>
          </a:p>
          <a:p>
            <a:r>
              <a:rPr lang="en-GB" sz="2600" b="1" dirty="0">
                <a:solidFill>
                  <a:srgbClr val="00B0F0"/>
                </a:solidFill>
                <a:latin typeface="Comic Sans MS" panose="030F0702030302020204" pitchFamily="66" charset="0"/>
              </a:rPr>
              <a:t>Subordinating conjunctions </a:t>
            </a:r>
            <a:r>
              <a:rPr lang="en-GB" sz="2600" dirty="0">
                <a:solidFill>
                  <a:schemeClr val="bg2">
                    <a:lumMod val="50000"/>
                  </a:schemeClr>
                </a:solidFill>
                <a:latin typeface="Comic Sans MS" panose="030F0702030302020204" pitchFamily="66" charset="0"/>
              </a:rPr>
              <a:t>- </a:t>
            </a:r>
            <a:r>
              <a:rPr lang="en-GB" sz="2600" dirty="0">
                <a:latin typeface="Comic Sans MS" panose="030F0702030302020204" pitchFamily="66" charset="0"/>
              </a:rPr>
              <a:t>joins words or phrases e.g. </a:t>
            </a:r>
            <a:r>
              <a:rPr lang="en-GB" sz="2600" dirty="0">
                <a:solidFill>
                  <a:srgbClr val="00B0F0"/>
                </a:solidFill>
                <a:latin typeface="Comic Sans MS" panose="030F0702030302020204" pitchFamily="66" charset="0"/>
              </a:rPr>
              <a:t>when , that, if, because </a:t>
            </a:r>
          </a:p>
          <a:p>
            <a:r>
              <a:rPr lang="en-GB" sz="2600" dirty="0">
                <a:latin typeface="Comic Sans MS" panose="030F0702030302020204" pitchFamily="66" charset="0"/>
              </a:rPr>
              <a:t>Think of conjunctions as gluing words – they glue words, phrases and clauses together.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2919" y="-151193"/>
            <a:ext cx="4562043" cy="1600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132926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TM02900688[[fn=Facet]]</Template>
  <TotalTime>249</TotalTime>
  <Words>837</Words>
  <Application>Microsoft Office PowerPoint</Application>
  <PresentationFormat>Widescreen</PresentationFormat>
  <Paragraphs>86</Paragraphs>
  <Slides>11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Comic Sans MS</vt:lpstr>
      <vt:lpstr>Trebuchet MS</vt:lpstr>
      <vt:lpstr>Wingdings 3</vt:lpstr>
      <vt:lpstr>Facet</vt:lpstr>
      <vt:lpstr>English in Year 2</vt:lpstr>
      <vt:lpstr>What does the English curriculum consist of? </vt:lpstr>
      <vt:lpstr>Reading</vt:lpstr>
      <vt:lpstr>PowerPoint Presentation</vt:lpstr>
      <vt:lpstr>How you can help at home - reading</vt:lpstr>
      <vt:lpstr>Writing </vt:lpstr>
      <vt:lpstr>PowerPoint Presentation</vt:lpstr>
      <vt:lpstr>Spellings </vt:lpstr>
      <vt:lpstr>Handwriting</vt:lpstr>
      <vt:lpstr>How you can help at home - handwriting</vt:lpstr>
      <vt:lpstr>Grammar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English at Key Stage 1</dc:title>
  <dc:creator>Teacher</dc:creator>
  <cp:lastModifiedBy>Anna Birkett</cp:lastModifiedBy>
  <cp:revision>25</cp:revision>
  <dcterms:created xsi:type="dcterms:W3CDTF">2017-09-08T12:29:05Z</dcterms:created>
  <dcterms:modified xsi:type="dcterms:W3CDTF">2020-09-12T09:32:27Z</dcterms:modified>
</cp:coreProperties>
</file>