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2238" autoAdjust="0"/>
  </p:normalViewPr>
  <p:slideViewPr>
    <p:cSldViewPr>
      <p:cViewPr varScale="1">
        <p:scale>
          <a:sx n="60" d="100"/>
          <a:sy n="60" d="100"/>
        </p:scale>
        <p:origin x="-165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6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D3412-519C-46FF-A04C-4D0EA908AAF3}" type="datetimeFigureOut">
              <a:rPr lang="en-GB" smtClean="0"/>
              <a:t>21/12/2012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480D5-53B1-411E-B373-3945515C0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422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GB"/>
              <a:t>Rights Respecting School Award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F8535364-EE47-443C-9E8A-75E06C7CED14}" type="datetime4">
              <a:rPr lang="en-GB"/>
              <a:pPr/>
              <a:t>21 December 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14BC6B-2371-4FAA-BCAA-F6292DEE2CC1}" type="slidenum">
              <a:rPr lang="en-GB"/>
              <a:pPr/>
              <a:t>2</a:t>
            </a:fld>
            <a:endParaRPr lang="en-GB"/>
          </a:p>
        </p:txBody>
      </p:sp>
      <p:sp>
        <p:nvSpPr>
          <p:cNvPr id="520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3587" cy="3430588"/>
          </a:xfrm>
          <a:ln/>
        </p:spPr>
      </p:sp>
      <p:sp>
        <p:nvSpPr>
          <p:cNvPr id="520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3225" cy="4114800"/>
          </a:xfrm>
        </p:spPr>
        <p:txBody>
          <a:bodyPr/>
          <a:lstStyle/>
          <a:p>
            <a:pPr>
              <a:buFontTx/>
              <a:buChar char="•"/>
            </a:pPr>
            <a:r>
              <a:rPr lang="en-GB" b="1" dirty="0">
                <a:solidFill>
                  <a:srgbClr val="009BFD"/>
                </a:solidFill>
              </a:rPr>
              <a:t>Everyone</a:t>
            </a:r>
            <a:r>
              <a:rPr lang="en-GB" dirty="0">
                <a:solidFill>
                  <a:srgbClr val="009BFD"/>
                </a:solidFill>
              </a:rPr>
              <a:t> </a:t>
            </a:r>
            <a:r>
              <a:rPr lang="en-GB" b="1" dirty="0">
                <a:solidFill>
                  <a:srgbClr val="009BFD"/>
                </a:solidFill>
              </a:rPr>
              <a:t>knows about and values</a:t>
            </a:r>
            <a:r>
              <a:rPr lang="en-GB" dirty="0">
                <a:solidFill>
                  <a:srgbClr val="009BFD"/>
                </a:solidFill>
              </a:rPr>
              <a:t> </a:t>
            </a:r>
            <a:r>
              <a:rPr lang="en-GB" b="1" dirty="0">
                <a:solidFill>
                  <a:srgbClr val="009BFD"/>
                </a:solidFill>
              </a:rPr>
              <a:t>the UN Convention on the Rights of the Child.</a:t>
            </a:r>
          </a:p>
          <a:p>
            <a:pPr>
              <a:buFontTx/>
              <a:buChar char="•"/>
            </a:pPr>
            <a:r>
              <a:rPr lang="en-GB" b="1" dirty="0">
                <a:solidFill>
                  <a:srgbClr val="009BFD"/>
                </a:solidFill>
              </a:rPr>
              <a:t>That the UN Convention on the Rights of the Child is a charter of rights for all the world’s children up to the age of eighteen.</a:t>
            </a:r>
          </a:p>
          <a:p>
            <a:pPr>
              <a:buFontTx/>
              <a:buChar char="•"/>
            </a:pPr>
            <a:r>
              <a:rPr lang="en-GB" b="1" dirty="0">
                <a:solidFill>
                  <a:srgbClr val="009BFD"/>
                </a:solidFill>
              </a:rPr>
              <a:t>They can be grouped under 4 headings. NB</a:t>
            </a:r>
          </a:p>
          <a:p>
            <a:pPr>
              <a:buFontTx/>
              <a:buChar char="•"/>
            </a:pPr>
            <a:r>
              <a:rPr lang="en-GB" b="1" dirty="0">
                <a:solidFill>
                  <a:srgbClr val="009BFD"/>
                </a:solidFill>
              </a:rPr>
              <a:t>Art 6, 19, 29, 12. Art 42 is key. UNICEF is seeking to demonstrate that the RRSA is the way to </a:t>
            </a:r>
            <a:r>
              <a:rPr lang="en-GB" b="1" u="sng" dirty="0">
                <a:solidFill>
                  <a:srgbClr val="009BFD"/>
                </a:solidFill>
              </a:rPr>
              <a:t>really</a:t>
            </a:r>
            <a:r>
              <a:rPr lang="en-GB" b="1" dirty="0">
                <a:solidFill>
                  <a:srgbClr val="009BFD"/>
                </a:solidFill>
              </a:rPr>
              <a:t> do what Art 42 says and that it </a:t>
            </a:r>
            <a:r>
              <a:rPr lang="en-GB" b="1" dirty="0" err="1">
                <a:solidFill>
                  <a:srgbClr val="009BFD"/>
                </a:solidFill>
              </a:rPr>
              <a:t>it</a:t>
            </a:r>
            <a:r>
              <a:rPr lang="en-GB" b="1" dirty="0">
                <a:solidFill>
                  <a:srgbClr val="009BFD"/>
                </a:solidFill>
              </a:rPr>
              <a:t> makes a difference to children’s achievement under the ECM criteria. For the UK government’s Every Child Matters agenda see: </a:t>
            </a:r>
            <a:r>
              <a:rPr lang="en-GB" b="1" dirty="0"/>
              <a:t>http://www.everychildmatters.gov.uk/children/  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GB"/>
              <a:t>Rights Respecting School Award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835F9322-C625-45B0-8161-6AD767E7D2CF}" type="datetime4">
              <a:rPr lang="en-GB"/>
              <a:pPr/>
              <a:t>21 December 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0F431F-69B9-42D6-9442-F483E5BB289A}" type="slidenum">
              <a:rPr lang="en-GB"/>
              <a:pPr/>
              <a:t>3</a:t>
            </a:fld>
            <a:endParaRPr lang="en-GB"/>
          </a:p>
        </p:txBody>
      </p:sp>
      <p:sp>
        <p:nvSpPr>
          <p:cNvPr id="522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3587" cy="3430588"/>
          </a:xfrm>
          <a:ln/>
        </p:spPr>
      </p:sp>
      <p:sp>
        <p:nvSpPr>
          <p:cNvPr id="522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Starting with rights makes all children feel included.</a:t>
            </a:r>
          </a:p>
          <a:p>
            <a:r>
              <a:rPr lang="en-GB"/>
              <a:t>The vulnerable and abused are given an alternative code for living to the brutal one they have been brought up with. They find this empowering.</a:t>
            </a:r>
          </a:p>
          <a:p>
            <a:r>
              <a:rPr lang="en-GB"/>
              <a:t>They can then begin to consider responsibilities, including their own (but starting with adults, e.g. health, safety, education…</a:t>
            </a:r>
          </a:p>
          <a:p>
            <a:r>
              <a:rPr lang="en-GB"/>
              <a:t>Show the links between each step. The </a:t>
            </a:r>
            <a:r>
              <a:rPr lang="en-GB" b="1"/>
              <a:t>consequence</a:t>
            </a:r>
            <a:r>
              <a:rPr lang="en-GB"/>
              <a:t> is respect. </a:t>
            </a:r>
          </a:p>
          <a:p>
            <a:pPr>
              <a:buFontTx/>
              <a:buChar char="•"/>
            </a:pPr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GB"/>
              <a:t>Rights Respecting School Award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FB6317A-DF28-40E5-92A3-5D19B38BF351}" type="datetime4">
              <a:rPr lang="en-GB"/>
              <a:pPr/>
              <a:t>21 December 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87863F-93E2-4DF9-B922-36ABAF1FA1B9}" type="slidenum">
              <a:rPr lang="en-GB"/>
              <a:pPr/>
              <a:t>4</a:t>
            </a:fld>
            <a:endParaRPr lang="en-GB"/>
          </a:p>
        </p:txBody>
      </p:sp>
      <p:sp>
        <p:nvSpPr>
          <p:cNvPr id="524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3587" cy="3430588"/>
          </a:xfrm>
          <a:ln/>
        </p:spPr>
      </p:sp>
      <p:sp>
        <p:nvSpPr>
          <p:cNvPr id="524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They learn exactly what there rights are…they also learn what their rights are NOT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GB"/>
              <a:t>Rights Respecting School Award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2D661B7-A91A-4266-8C70-BEB44616FB2D}" type="datetime4">
              <a:rPr lang="en-GB"/>
              <a:pPr/>
              <a:t>21 December 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9EE97C-D355-4951-AFB9-E1438A0CABD1}" type="slidenum">
              <a:rPr lang="en-GB"/>
              <a:pPr/>
              <a:t>5</a:t>
            </a:fld>
            <a:endParaRPr lang="en-GB"/>
          </a:p>
        </p:txBody>
      </p:sp>
      <p:sp>
        <p:nvSpPr>
          <p:cNvPr id="528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3587" cy="3430588"/>
          </a:xfrm>
          <a:ln/>
        </p:spPr>
      </p:sp>
      <p:sp>
        <p:nvSpPr>
          <p:cNvPr id="528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Go into the importance of language / concepts developed, especially through role play, in empowering children to negotiate with each other and actively participate in the life of the school, including challenging rights-abusing behaviour (i.e. traditional: bad behaviour).</a:t>
            </a:r>
          </a:p>
          <a:p>
            <a:r>
              <a:rPr lang="en-GB"/>
              <a:t>e.g. “You do not have the right to stop me playing”. Child is empowered to challenge rights-abusing behaviour </a:t>
            </a:r>
          </a:p>
          <a:p>
            <a:r>
              <a:rPr lang="en-GB"/>
              <a:t>“I as a teacher / parent have the responsibility to do what is in your / other children’s best interest…can we discuss what that is…?”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GB"/>
              <a:t>Rights Respecting School Award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83D78C60-DBEE-461C-A626-17DE052BC9EA}" type="datetime4">
              <a:rPr lang="en-GB"/>
              <a:pPr/>
              <a:t>21 December 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A32BAC-7E5D-4AFE-A8EF-E3FAF71EBF89}" type="slidenum">
              <a:rPr lang="en-GB"/>
              <a:pPr/>
              <a:t>6</a:t>
            </a:fld>
            <a:endParaRPr lang="en-GB"/>
          </a:p>
        </p:txBody>
      </p:sp>
      <p:sp>
        <p:nvSpPr>
          <p:cNvPr id="530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3587" cy="3430588"/>
          </a:xfrm>
          <a:ln/>
        </p:spPr>
      </p:sp>
      <p:sp>
        <p:nvSpPr>
          <p:cNvPr id="530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When children learn about their CRC rights and responsibilities they more readily understand inequality as a denial of rights of others and a matter of injustice. They are more ready to campaign for fair trade products at school and at home.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CD3F4-5D1F-49BE-BE72-CBFF2F9C47C8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06E1A-7386-4F27-AE4A-2E304C6060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21F6E-F3F4-4ED7-82EC-8B86DCAFC661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94BB4-E2E2-4EB7-8719-C8C85CC30C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FCD6C-FB6D-4E8D-BD5A-4AEBE9DE72AE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14515-C1B6-4CBF-8FC9-8585809CB1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D2183-E098-4BA2-A3B6-B27AEEDA1A94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A941E-5838-40E6-B85C-9486F987C5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87783-1113-4A66-A4FA-39BDE4A999FA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E197B-9F64-412A-9970-199DBAE2E8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E0652-77D7-4AED-86B4-0443E382FD9C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0B7DF-FD78-4B2C-A413-8A9FAA7EE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04B34-509A-4C53-A157-BBB36A6CB1A2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4847A-4C20-4B33-9E0E-F0B03C5FBC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1D7D0-80D7-4A99-8524-4B42AC0F988C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3EC4C-D294-40FD-ABB5-DC0D6110E9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B99CD-CB91-4A57-A94B-629DEAD6B267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19A22-17E8-47F5-8166-2B3C9C6B5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AAA7C-E0EA-4172-BA16-BF00384C71D0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F1E3D-BC7E-41D5-B1A1-0CE521D894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24BC6-BEAF-4BCC-9FAA-1BC8659E8BF3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F4BFE-A735-4984-9805-7FCB5D6152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EA6824E-6B3E-4C55-AC7F-BD3AB73637B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7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E9947C-F6B9-4D72-8AD2-9A12915E31F5}" type="datetimeFigureOut">
              <a:rPr lang="en-US"/>
              <a:pPr>
                <a:defRPr/>
              </a:pPr>
              <a:t>12/21/2012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CBFCC9-B916-4665-9401-901B45DD41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84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5" r:id="rId9"/>
    <p:sldLayoutId id="2147483681" r:id="rId10"/>
    <p:sldLayoutId id="2147483682" r:id="rId11"/>
    <p:sldLayoutId id="2147483686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6" name="Rectangle 4"/>
          <p:cNvSpPr>
            <a:spLocks noChangeArrowheads="1"/>
          </p:cNvSpPr>
          <p:nvPr/>
        </p:nvSpPr>
        <p:spPr bwMode="auto">
          <a:xfrm>
            <a:off x="486569" y="692696"/>
            <a:ext cx="8153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sz="3600" b="1" dirty="0"/>
              <a:t>THE RIGHTS-RESPECTING </a:t>
            </a:r>
          </a:p>
          <a:p>
            <a:pPr eaLnBrk="0" hangingPunct="0"/>
            <a:r>
              <a:rPr lang="en-GB" sz="3600" b="1" dirty="0"/>
              <a:t>SCHOOLS AWARD</a:t>
            </a:r>
          </a:p>
        </p:txBody>
      </p:sp>
      <p:pic>
        <p:nvPicPr>
          <p:cNvPr id="361484" name="Picture 12" descr="RRS_UNICEF_logo_white_text_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45183"/>
            <a:ext cx="2573338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19422" y="4293096"/>
            <a:ext cx="76529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We are aiming to become a level one rights respecting </a:t>
            </a:r>
            <a:r>
              <a:rPr lang="en-GB" sz="3600" dirty="0" smtClean="0">
                <a:latin typeface="Comic Sans MS" pitchFamily="66" charset="0"/>
              </a:rPr>
              <a:t>school.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6126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82112-F49D-480D-9EA6-29AC376000F7}" type="slidenum">
              <a:rPr lang="en-GB"/>
              <a:pPr/>
              <a:t>2</a:t>
            </a:fld>
            <a:endParaRPr lang="en-GB"/>
          </a:p>
        </p:txBody>
      </p:sp>
      <p:pic>
        <p:nvPicPr>
          <p:cNvPr id="519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3356">
            <a:off x="1143000" y="2667000"/>
            <a:ext cx="12668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9173" name="Text Box 5"/>
          <p:cNvSpPr txBox="1">
            <a:spLocks noChangeArrowheads="1"/>
          </p:cNvSpPr>
          <p:nvPr/>
        </p:nvSpPr>
        <p:spPr bwMode="auto">
          <a:xfrm>
            <a:off x="3923928" y="3733800"/>
            <a:ext cx="5029200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dirty="0">
                <a:solidFill>
                  <a:srgbClr val="5F5F5F"/>
                </a:solidFill>
              </a:rPr>
              <a:t>“</a:t>
            </a:r>
            <a:r>
              <a:rPr lang="en-GB" sz="2400" dirty="0">
                <a:solidFill>
                  <a:srgbClr val="5F5F5F"/>
                </a:solidFill>
              </a:rPr>
              <a:t>What does everyone need to grow up safe and well?”</a:t>
            </a:r>
          </a:p>
        </p:txBody>
      </p:sp>
      <p:sp>
        <p:nvSpPr>
          <p:cNvPr id="519175" name="Text Box 7"/>
          <p:cNvSpPr txBox="1">
            <a:spLocks noChangeArrowheads="1"/>
          </p:cNvSpPr>
          <p:nvPr/>
        </p:nvSpPr>
        <p:spPr bwMode="auto">
          <a:xfrm>
            <a:off x="3733800" y="2133600"/>
            <a:ext cx="495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5F5F5F"/>
                </a:solidFill>
              </a:rPr>
              <a:t>The earlier we start the better…</a:t>
            </a:r>
          </a:p>
        </p:txBody>
      </p:sp>
      <p:sp>
        <p:nvSpPr>
          <p:cNvPr id="519181" name="Rectangle 13"/>
          <p:cNvSpPr>
            <a:spLocks noGrp="1" noChangeArrowheads="1"/>
          </p:cNvSpPr>
          <p:nvPr>
            <p:ph type="title"/>
          </p:nvPr>
        </p:nvSpPr>
        <p:spPr>
          <a:xfrm>
            <a:off x="251520" y="1052736"/>
            <a:ext cx="8785225" cy="914400"/>
          </a:xfrm>
          <a:noFill/>
          <a:ln/>
        </p:spPr>
        <p:txBody>
          <a:bodyPr/>
          <a:lstStyle/>
          <a:p>
            <a:pPr marL="363538" indent="-363538" algn="l">
              <a:buFontTx/>
              <a:buAutoNum type="arabicPeriod"/>
            </a:pPr>
            <a:r>
              <a:rPr lang="en-GB" sz="2800" dirty="0">
                <a:solidFill>
                  <a:srgbClr val="0099FF"/>
                </a:solidFill>
              </a:rPr>
              <a:t>WHAT IS A RIGHTS RESPECTING SCHOOL </a:t>
            </a:r>
            <a:br>
              <a:rPr lang="en-GB" sz="2800" dirty="0">
                <a:solidFill>
                  <a:srgbClr val="0099FF"/>
                </a:solidFill>
              </a:rPr>
            </a:br>
            <a:r>
              <a:rPr lang="en-GB" sz="2800" dirty="0">
                <a:solidFill>
                  <a:srgbClr val="0099FF"/>
                </a:solidFill>
              </a:rPr>
              <a:t>LIKE?</a:t>
            </a:r>
          </a:p>
        </p:txBody>
      </p:sp>
      <p:sp>
        <p:nvSpPr>
          <p:cNvPr id="519182" name="Rectangle 14"/>
          <p:cNvSpPr>
            <a:spLocks noChangeArrowheads="1"/>
          </p:cNvSpPr>
          <p:nvPr/>
        </p:nvSpPr>
        <p:spPr bwMode="auto">
          <a:xfrm>
            <a:off x="609600" y="5000625"/>
            <a:ext cx="251062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99FF"/>
                </a:solidFill>
              </a:rPr>
              <a:t>SURVIVAL</a:t>
            </a:r>
            <a:br>
              <a:rPr lang="en-GB" sz="2400" dirty="0">
                <a:solidFill>
                  <a:srgbClr val="0099FF"/>
                </a:solidFill>
              </a:rPr>
            </a:br>
            <a:r>
              <a:rPr lang="en-GB" sz="2400" dirty="0">
                <a:solidFill>
                  <a:srgbClr val="0099FF"/>
                </a:solidFill>
              </a:rPr>
              <a:t>PROTECTION</a:t>
            </a:r>
            <a:br>
              <a:rPr lang="en-GB" sz="2400" dirty="0">
                <a:solidFill>
                  <a:srgbClr val="0099FF"/>
                </a:solidFill>
              </a:rPr>
            </a:br>
            <a:r>
              <a:rPr lang="en-GB" sz="2400" dirty="0">
                <a:solidFill>
                  <a:srgbClr val="0099FF"/>
                </a:solidFill>
              </a:rPr>
              <a:t>DEVELOPMENT</a:t>
            </a:r>
            <a:br>
              <a:rPr lang="en-GB" sz="2400" dirty="0">
                <a:solidFill>
                  <a:srgbClr val="0099FF"/>
                </a:solidFill>
              </a:rPr>
            </a:br>
            <a:r>
              <a:rPr lang="en-GB" sz="2400" dirty="0">
                <a:solidFill>
                  <a:srgbClr val="0099FF"/>
                </a:solidFill>
              </a:rPr>
              <a:t>PARTICIPATION</a:t>
            </a:r>
          </a:p>
        </p:txBody>
      </p:sp>
    </p:spTree>
    <p:extLst>
      <p:ext uri="{BB962C8B-B14F-4D97-AF65-F5344CB8AC3E}">
        <p14:creationId xmlns:p14="http://schemas.microsoft.com/office/powerpoint/2010/main" val="313114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33B0E-8B70-4D5C-800C-7EF5F4A4FEB5}" type="slidenum">
              <a:rPr lang="en-GB"/>
              <a:pPr/>
              <a:t>3</a:t>
            </a:fld>
            <a:endParaRPr lang="en-GB"/>
          </a:p>
        </p:txBody>
      </p:sp>
      <p:sp>
        <p:nvSpPr>
          <p:cNvPr id="521220" name="Text Box 4"/>
          <p:cNvSpPr txBox="1">
            <a:spLocks noChangeArrowheads="1"/>
          </p:cNvSpPr>
          <p:nvPr/>
        </p:nvSpPr>
        <p:spPr bwMode="auto">
          <a:xfrm>
            <a:off x="389349" y="1438275"/>
            <a:ext cx="8534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80963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GB" sz="2800" dirty="0">
                <a:solidFill>
                  <a:srgbClr val="0099FF"/>
                </a:solidFill>
              </a:rPr>
              <a:t>...it is where young people gain self-esteem by learning about the rights they have from birth and build from there</a:t>
            </a:r>
          </a:p>
        </p:txBody>
      </p:sp>
      <p:sp>
        <p:nvSpPr>
          <p:cNvPr id="521221" name="Text Box 5"/>
          <p:cNvSpPr txBox="1">
            <a:spLocks noChangeArrowheads="1"/>
          </p:cNvSpPr>
          <p:nvPr/>
        </p:nvSpPr>
        <p:spPr bwMode="auto">
          <a:xfrm>
            <a:off x="4267200" y="2895600"/>
            <a:ext cx="3140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21222" name="Rectangle 6"/>
          <p:cNvSpPr>
            <a:spLocks noChangeArrowheads="1"/>
          </p:cNvSpPr>
          <p:nvPr/>
        </p:nvSpPr>
        <p:spPr bwMode="auto">
          <a:xfrm>
            <a:off x="3810000" y="2778125"/>
            <a:ext cx="49530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3538" indent="-363538" algn="l"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I learn about my rights</a:t>
            </a:r>
          </a:p>
          <a:p>
            <a:pPr marL="363538" indent="-363538" algn="l"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I feel included</a:t>
            </a:r>
          </a:p>
          <a:p>
            <a:pPr marL="363538" indent="-363538" algn="l"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My self-esteem rises</a:t>
            </a:r>
          </a:p>
          <a:p>
            <a:pPr marL="363538" indent="-363538" algn="l"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I can begin to think about others and their rights</a:t>
            </a:r>
          </a:p>
          <a:p>
            <a:pPr marL="363538" indent="-363538" algn="l"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I learn to negotiate</a:t>
            </a:r>
          </a:p>
          <a:p>
            <a:pPr marL="363538" indent="-363538" algn="l"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My language and thinking skills are extended</a:t>
            </a:r>
          </a:p>
        </p:txBody>
      </p:sp>
    </p:spTree>
    <p:extLst>
      <p:ext uri="{BB962C8B-B14F-4D97-AF65-F5344CB8AC3E}">
        <p14:creationId xmlns:p14="http://schemas.microsoft.com/office/powerpoint/2010/main" val="289350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83A5F-BB7D-470B-83A5-BFE20C0FC1F4}" type="slidenum">
              <a:rPr lang="en-GB"/>
              <a:pPr/>
              <a:t>4</a:t>
            </a:fld>
            <a:endParaRPr lang="en-GB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0"/>
            <a:ext cx="3962400" cy="3352800"/>
          </a:xfrm>
        </p:spPr>
        <p:txBody>
          <a:bodyPr/>
          <a:lstStyle/>
          <a:p>
            <a:pPr marL="182563" indent="0">
              <a:lnSpc>
                <a:spcPct val="90000"/>
              </a:lnSpc>
              <a:buFontTx/>
              <a:buNone/>
            </a:pPr>
            <a:r>
              <a:rPr lang="en-GB" sz="2400" dirty="0">
                <a:solidFill>
                  <a:srgbClr val="5F5F5F"/>
                </a:solidFill>
              </a:rPr>
              <a:t>The difference between wants and </a:t>
            </a:r>
            <a:r>
              <a:rPr lang="en-GB" sz="2400" b="1" dirty="0">
                <a:solidFill>
                  <a:srgbClr val="5F5F5F"/>
                </a:solidFill>
              </a:rPr>
              <a:t>needs</a:t>
            </a:r>
            <a:br>
              <a:rPr lang="en-GB" sz="2400" b="1" dirty="0">
                <a:solidFill>
                  <a:srgbClr val="5F5F5F"/>
                </a:solidFill>
              </a:rPr>
            </a:br>
            <a:r>
              <a:rPr lang="en-GB" sz="2400" b="1" dirty="0">
                <a:solidFill>
                  <a:srgbClr val="5F5F5F"/>
                </a:solidFill>
              </a:rPr>
              <a:t/>
            </a:r>
            <a:br>
              <a:rPr lang="en-GB" sz="2400" b="1" dirty="0">
                <a:solidFill>
                  <a:srgbClr val="5F5F5F"/>
                </a:solidFill>
              </a:rPr>
            </a:br>
            <a:r>
              <a:rPr lang="en-GB" sz="2400" dirty="0">
                <a:solidFill>
                  <a:srgbClr val="5F5F5F"/>
                </a:solidFill>
              </a:rPr>
              <a:t>That Needs = </a:t>
            </a:r>
            <a:r>
              <a:rPr lang="en-GB" sz="2400" b="1" dirty="0">
                <a:solidFill>
                  <a:srgbClr val="5F5F5F"/>
                </a:solidFill>
              </a:rPr>
              <a:t>Rights</a:t>
            </a:r>
            <a:br>
              <a:rPr lang="en-GB" sz="2400" b="1" dirty="0">
                <a:solidFill>
                  <a:srgbClr val="5F5F5F"/>
                </a:solidFill>
              </a:rPr>
            </a:br>
            <a:r>
              <a:rPr lang="en-GB" sz="2400" b="1" dirty="0">
                <a:solidFill>
                  <a:srgbClr val="5F5F5F"/>
                </a:solidFill>
              </a:rPr>
              <a:t/>
            </a:r>
            <a:br>
              <a:rPr lang="en-GB" sz="2400" b="1" dirty="0">
                <a:solidFill>
                  <a:srgbClr val="5F5F5F"/>
                </a:solidFill>
              </a:rPr>
            </a:br>
            <a:r>
              <a:rPr lang="en-GB" sz="2400" dirty="0">
                <a:solidFill>
                  <a:srgbClr val="5F5F5F"/>
                </a:solidFill>
              </a:rPr>
              <a:t>That my rights are also your rights i.e. we now learn we have a </a:t>
            </a:r>
            <a:r>
              <a:rPr lang="en-GB" sz="2400" b="1" dirty="0">
                <a:solidFill>
                  <a:srgbClr val="5F5F5F"/>
                </a:solidFill>
              </a:rPr>
              <a:t>responsibility.</a:t>
            </a:r>
          </a:p>
        </p:txBody>
      </p:sp>
      <p:sp>
        <p:nvSpPr>
          <p:cNvPr id="523269" name="Text Box 5"/>
          <p:cNvSpPr txBox="1">
            <a:spLocks noChangeArrowheads="1"/>
          </p:cNvSpPr>
          <p:nvPr/>
        </p:nvSpPr>
        <p:spPr bwMode="auto">
          <a:xfrm>
            <a:off x="3728719" y="5715000"/>
            <a:ext cx="5181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sz="1600" dirty="0">
                <a:solidFill>
                  <a:srgbClr val="5F5F5F"/>
                </a:solidFill>
              </a:rPr>
              <a:t>Learning about the CRC </a:t>
            </a:r>
            <a:r>
              <a:rPr lang="en-GB" sz="1600" dirty="0" smtClean="0">
                <a:solidFill>
                  <a:srgbClr val="5F5F5F"/>
                </a:solidFill>
              </a:rPr>
              <a:t>through lunchtime and classroom charters. </a:t>
            </a:r>
            <a:r>
              <a:rPr lang="en-GB" sz="1600" dirty="0">
                <a:solidFill>
                  <a:srgbClr val="5F5F5F"/>
                </a:solidFill>
              </a:rPr>
              <a:t>Displays serve as useful reminders</a:t>
            </a:r>
          </a:p>
        </p:txBody>
      </p:sp>
      <p:sp>
        <p:nvSpPr>
          <p:cNvPr id="523270" name="Rectangle 6"/>
          <p:cNvSpPr>
            <a:spLocks noChangeArrowheads="1"/>
          </p:cNvSpPr>
          <p:nvPr/>
        </p:nvSpPr>
        <p:spPr bwMode="auto">
          <a:xfrm>
            <a:off x="358775" y="1447800"/>
            <a:ext cx="85566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en-GB" sz="2800" dirty="0">
                <a:solidFill>
                  <a:srgbClr val="0099FF"/>
                </a:solidFill>
              </a:rPr>
              <a:t>Where children learn</a:t>
            </a:r>
            <a:r>
              <a:rPr lang="en-GB" dirty="0">
                <a:solidFill>
                  <a:srgbClr val="0099FF"/>
                </a:solidFill>
              </a:rPr>
              <a:t>...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5167" r="23230" b="15111"/>
          <a:stretch/>
        </p:blipFill>
        <p:spPr bwMode="auto">
          <a:xfrm>
            <a:off x="4360984" y="1447800"/>
            <a:ext cx="4220307" cy="398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858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20775-DF45-4E2E-9C62-6041FA8FF6F2}" type="slidenum">
              <a:rPr lang="en-GB"/>
              <a:pPr/>
              <a:t>5</a:t>
            </a:fld>
            <a:endParaRPr lang="en-GB"/>
          </a:p>
        </p:txBody>
      </p:sp>
      <p:sp>
        <p:nvSpPr>
          <p:cNvPr id="527363" name="Rectangle 3"/>
          <p:cNvSpPr>
            <a:spLocks noChangeArrowheads="1"/>
          </p:cNvSpPr>
          <p:nvPr/>
        </p:nvSpPr>
        <p:spPr bwMode="auto">
          <a:xfrm>
            <a:off x="4343400" y="213360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/>
              <a:t>.</a:t>
            </a:r>
          </a:p>
        </p:txBody>
      </p:sp>
      <p:sp>
        <p:nvSpPr>
          <p:cNvPr id="527364" name="Rectangle 4"/>
          <p:cNvSpPr>
            <a:spLocks noChangeArrowheads="1"/>
          </p:cNvSpPr>
          <p:nvPr/>
        </p:nvSpPr>
        <p:spPr bwMode="auto">
          <a:xfrm>
            <a:off x="1066800" y="2514600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2800" b="1"/>
          </a:p>
        </p:txBody>
      </p:sp>
      <p:sp>
        <p:nvSpPr>
          <p:cNvPr id="527365" name="Text Box 5"/>
          <p:cNvSpPr txBox="1">
            <a:spLocks noChangeArrowheads="1"/>
          </p:cNvSpPr>
          <p:nvPr/>
        </p:nvSpPr>
        <p:spPr bwMode="auto">
          <a:xfrm>
            <a:off x="358775" y="2305050"/>
            <a:ext cx="36576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439738" indent="-260350" algn="l"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616075" algn="l"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795463" algn="l"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1974850" algn="l"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432050" fontAlgn="base">
              <a:spcBef>
                <a:spcPct val="0"/>
              </a:spcBef>
              <a:spcAft>
                <a:spcPct val="0"/>
              </a:spcAft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889250" fontAlgn="base">
              <a:spcBef>
                <a:spcPct val="0"/>
              </a:spcBef>
              <a:spcAft>
                <a:spcPct val="0"/>
              </a:spcAft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346450" fontAlgn="base">
              <a:spcBef>
                <a:spcPct val="0"/>
              </a:spcBef>
              <a:spcAft>
                <a:spcPct val="0"/>
              </a:spcAft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03650" fontAlgn="base">
              <a:spcBef>
                <a:spcPct val="0"/>
              </a:spcBef>
              <a:spcAft>
                <a:spcPct val="0"/>
              </a:spcAft>
              <a:tabLst>
                <a:tab pos="1074738" algn="l"/>
                <a:tab pos="2598738" algn="l"/>
                <a:tab pos="28733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GB" sz="2400" b="1" dirty="0">
                <a:solidFill>
                  <a:srgbClr val="5F5F5F"/>
                </a:solidFill>
              </a:rPr>
              <a:t>Everyone </a:t>
            </a:r>
            <a:r>
              <a:rPr lang="en-GB" sz="2400" dirty="0">
                <a:solidFill>
                  <a:srgbClr val="5F5F5F"/>
                </a:solidFill>
              </a:rPr>
              <a:t>learns to use the </a:t>
            </a:r>
            <a:r>
              <a:rPr lang="en-GB" sz="2400" b="1" dirty="0">
                <a:solidFill>
                  <a:srgbClr val="5F5F5F"/>
                </a:solidFill>
              </a:rPr>
              <a:t>language </a:t>
            </a:r>
            <a:r>
              <a:rPr lang="en-GB" sz="2400" dirty="0">
                <a:solidFill>
                  <a:srgbClr val="5F5F5F"/>
                </a:solidFill>
              </a:rPr>
              <a:t>of rights, respect and responsibility</a:t>
            </a:r>
          </a:p>
          <a:p>
            <a:pPr eaLnBrk="0" hangingPunct="0"/>
            <a:endParaRPr lang="en-GB" sz="2400" dirty="0">
              <a:solidFill>
                <a:srgbClr val="5F5F5F"/>
              </a:solidFill>
            </a:endParaRPr>
          </a:p>
          <a:p>
            <a:pPr eaLnBrk="0" hangingPunct="0"/>
            <a:r>
              <a:rPr lang="en-GB" sz="2400" dirty="0">
                <a:solidFill>
                  <a:srgbClr val="5F5F5F"/>
                </a:solidFill>
              </a:rPr>
              <a:t>Adults and young people model rights-respecting </a:t>
            </a:r>
            <a:r>
              <a:rPr lang="en-GB" sz="2400" b="1" dirty="0">
                <a:solidFill>
                  <a:srgbClr val="5F5F5F"/>
                </a:solidFill>
              </a:rPr>
              <a:t>behaviour</a:t>
            </a:r>
            <a:r>
              <a:rPr lang="en-GB" sz="2400" dirty="0">
                <a:solidFill>
                  <a:srgbClr val="5F5F5F"/>
                </a:solidFill>
              </a:rPr>
              <a:t> and language</a:t>
            </a:r>
          </a:p>
        </p:txBody>
      </p:sp>
      <p:sp>
        <p:nvSpPr>
          <p:cNvPr id="527367" name="Text Box 7"/>
          <p:cNvSpPr txBox="1">
            <a:spLocks noChangeArrowheads="1"/>
          </p:cNvSpPr>
          <p:nvPr/>
        </p:nvSpPr>
        <p:spPr bwMode="auto">
          <a:xfrm>
            <a:off x="4114800" y="5422900"/>
            <a:ext cx="59436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sz="1600" dirty="0">
                <a:solidFill>
                  <a:srgbClr val="5F5F5F"/>
                </a:solidFill>
              </a:rPr>
              <a:t>Young people draw up a charter for their class based </a:t>
            </a:r>
            <a:br>
              <a:rPr lang="en-GB" sz="1600" dirty="0">
                <a:solidFill>
                  <a:srgbClr val="5F5F5F"/>
                </a:solidFill>
              </a:rPr>
            </a:br>
            <a:r>
              <a:rPr lang="en-GB" sz="1600" dirty="0">
                <a:solidFill>
                  <a:srgbClr val="5F5F5F"/>
                </a:solidFill>
              </a:rPr>
              <a:t>on the CRC. They respect the charter because </a:t>
            </a:r>
            <a:br>
              <a:rPr lang="en-GB" sz="1600" dirty="0">
                <a:solidFill>
                  <a:srgbClr val="5F5F5F"/>
                </a:solidFill>
              </a:rPr>
            </a:br>
            <a:r>
              <a:rPr lang="en-GB" sz="1600" dirty="0">
                <a:solidFill>
                  <a:srgbClr val="5F5F5F"/>
                </a:solidFill>
              </a:rPr>
              <a:t>they have a sense of ownership</a:t>
            </a:r>
          </a:p>
        </p:txBody>
      </p:sp>
      <p:sp>
        <p:nvSpPr>
          <p:cNvPr id="527369" name="Rectangle 9"/>
          <p:cNvSpPr>
            <a:spLocks noChangeArrowheads="1"/>
          </p:cNvSpPr>
          <p:nvPr/>
        </p:nvSpPr>
        <p:spPr bwMode="auto">
          <a:xfrm>
            <a:off x="358775" y="1438275"/>
            <a:ext cx="85566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en-GB" sz="2800" dirty="0">
                <a:solidFill>
                  <a:srgbClr val="0099FF"/>
                </a:solidFill>
              </a:rPr>
              <a:t>It’s a school where...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5" t="7641" r="17077" b="22205"/>
          <a:stretch/>
        </p:blipFill>
        <p:spPr bwMode="auto">
          <a:xfrm>
            <a:off x="4173415" y="1008184"/>
            <a:ext cx="4595446" cy="4009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605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73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F1D1A-0AAE-4C5D-947D-7B331E282FAF}" type="slidenum">
              <a:rPr lang="en-GB"/>
              <a:pPr/>
              <a:t>6</a:t>
            </a:fld>
            <a:endParaRPr lang="en-GB"/>
          </a:p>
        </p:txBody>
      </p:sp>
      <p:sp>
        <p:nvSpPr>
          <p:cNvPr id="529417" name="Rectangle 9"/>
          <p:cNvSpPr>
            <a:spLocks noChangeArrowheads="1"/>
          </p:cNvSpPr>
          <p:nvPr/>
        </p:nvSpPr>
        <p:spPr bwMode="auto">
          <a:xfrm>
            <a:off x="358775" y="1258888"/>
            <a:ext cx="85566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en-GB" dirty="0">
                <a:solidFill>
                  <a:srgbClr val="0099FF"/>
                </a:solidFill>
              </a:rPr>
              <a:t>...</a:t>
            </a:r>
            <a:r>
              <a:rPr lang="en-GB" sz="2900" dirty="0">
                <a:solidFill>
                  <a:srgbClr val="0099FF"/>
                </a:solidFill>
              </a:rPr>
              <a:t>where children become active global citizens</a:t>
            </a:r>
          </a:p>
        </p:txBody>
      </p:sp>
      <p:pic>
        <p:nvPicPr>
          <p:cNvPr id="529418" name="Picture 10" descr="Fair_Tra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032" y="2029765"/>
            <a:ext cx="4179473" cy="357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9419" name="Text Box 11"/>
          <p:cNvSpPr txBox="1">
            <a:spLocks noChangeArrowheads="1"/>
          </p:cNvSpPr>
          <p:nvPr/>
        </p:nvSpPr>
        <p:spPr bwMode="auto">
          <a:xfrm>
            <a:off x="107504" y="2790825"/>
            <a:ext cx="4724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63538" indent="-363538" algn="l">
              <a:defRPr>
                <a:solidFill>
                  <a:schemeClr val="tx1"/>
                </a:solidFill>
                <a:latin typeface="Arial" charset="0"/>
              </a:defRPr>
            </a:lvl1pPr>
            <a:lvl2pPr marL="542925"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Universality of human rights</a:t>
            </a:r>
          </a:p>
          <a:p>
            <a:pPr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Identity</a:t>
            </a:r>
          </a:p>
          <a:p>
            <a:pPr>
              <a:buFontTx/>
              <a:buChar char="•"/>
            </a:pPr>
            <a:r>
              <a:rPr lang="en-GB" sz="2400" dirty="0">
                <a:solidFill>
                  <a:srgbClr val="5F5F5F"/>
                </a:solidFill>
              </a:rPr>
              <a:t>Challenge injustice, inequality and poverty in the world </a:t>
            </a:r>
          </a:p>
        </p:txBody>
      </p:sp>
    </p:spTree>
    <p:extLst>
      <p:ext uri="{BB962C8B-B14F-4D97-AF65-F5344CB8AC3E}">
        <p14:creationId xmlns:p14="http://schemas.microsoft.com/office/powerpoint/2010/main" val="203492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" t="29840" r="2924" b="13461"/>
          <a:stretch>
            <a:fillRect/>
          </a:stretch>
        </p:blipFill>
        <p:spPr bwMode="auto">
          <a:xfrm>
            <a:off x="467542" y="1988840"/>
            <a:ext cx="8051401" cy="285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5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0">
        <p:diamond/>
      </p:transition>
    </mc:Choice>
    <mc:Fallback xmlns="">
      <p:transition spd="slow" advClick="0" advTm="10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330</TotalTime>
  <Words>548</Words>
  <Application>Microsoft Office PowerPoint</Application>
  <PresentationFormat>On-screen Show (4:3)</PresentationFormat>
  <Paragraphs>63</Paragraphs>
  <Slides>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PowerPoint Presentation</vt:lpstr>
      <vt:lpstr>WHAT IS A RIGHTS RESPECTING SCHOOL  LIKE?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riley cooper</dc:creator>
  <cp:lastModifiedBy>nicola PotterO</cp:lastModifiedBy>
  <cp:revision>29</cp:revision>
  <dcterms:created xsi:type="dcterms:W3CDTF">2012-11-20T10:01:01Z</dcterms:created>
  <dcterms:modified xsi:type="dcterms:W3CDTF">2012-12-21T11:41:02Z</dcterms:modified>
</cp:coreProperties>
</file>